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7" r:id="rId1"/>
  </p:sldMasterIdLst>
  <p:sldIdLst>
    <p:sldId id="256" r:id="rId2"/>
    <p:sldId id="258" r:id="rId3"/>
    <p:sldId id="257" r:id="rId4"/>
    <p:sldId id="260" r:id="rId5"/>
    <p:sldId id="261" r:id="rId6"/>
    <p:sldId id="259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wm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28.jpg>
</file>

<file path=ppt/media/image29.jpg>
</file>

<file path=ppt/media/image3.png>
</file>

<file path=ppt/media/image4.wmf>
</file>

<file path=ppt/media/image5.wmf>
</file>

<file path=ppt/media/image6.PNG>
</file>

<file path=ppt/media/image7.PNG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00B27-DE4C-4B9E-BB11-B9027034A00F}" type="datetimeFigureOut">
              <a:rPr lang="en-US" smtClean="0"/>
              <a:pPr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492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289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156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515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154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4/26/2017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09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4/26/2017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106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4/26/2017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751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4/26/2017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499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4/26/2017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627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4/26/2017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009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4/26/2017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775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w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9.w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6.wmf"/><Relationship Id="rId4" Type="http://schemas.openxmlformats.org/officeDocument/2006/relationships/oleObject" Target="../embeddings/oleObject5.bin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jp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jpg"/><Relationship Id="rId5" Type="http://schemas.openxmlformats.org/officeDocument/2006/relationships/image" Target="../media/image24.png"/><Relationship Id="rId10" Type="http://schemas.openxmlformats.org/officeDocument/2006/relationships/image" Target="../media/image29.jpg"/><Relationship Id="rId4" Type="http://schemas.openxmlformats.org/officeDocument/2006/relationships/image" Target="../media/image23.png"/><Relationship Id="rId9" Type="http://schemas.openxmlformats.org/officeDocument/2006/relationships/image" Target="../media/image2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w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INFO7275 38035</a:t>
            </a:r>
            <a:br>
              <a:rPr lang="en-US" dirty="0"/>
            </a:br>
            <a:r>
              <a:rPr lang="en-US" dirty="0"/>
              <a:t>Advanced Database Management Systems SECTION 01 - Spring 2017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35308" y="5121937"/>
            <a:ext cx="2290610" cy="861420"/>
          </a:xfrm>
        </p:spPr>
        <p:txBody>
          <a:bodyPr/>
          <a:lstStyle/>
          <a:p>
            <a:r>
              <a:rPr lang="en-US" dirty="0"/>
              <a:t>-Piyush Saxena</a:t>
            </a:r>
          </a:p>
        </p:txBody>
      </p:sp>
    </p:spTree>
    <p:extLst>
      <p:ext uri="{BB962C8B-B14F-4D97-AF65-F5344CB8AC3E}">
        <p14:creationId xmlns:p14="http://schemas.microsoft.com/office/powerpoint/2010/main" val="11336900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834878" y="183352"/>
            <a:ext cx="8825658" cy="609600"/>
          </a:xfrm>
        </p:spPr>
        <p:txBody>
          <a:bodyPr/>
          <a:lstStyle/>
          <a:p>
            <a:r>
              <a:rPr lang="en-US" sz="2800" b="1" dirty="0"/>
              <a:t>MapReduce Data Organization Pattern – Partitioning Pattern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4877" y="1839392"/>
            <a:ext cx="10098157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Input Format:</a:t>
            </a:r>
          </a:p>
          <a:p>
            <a:r>
              <a:rPr lang="en-US" sz="1600" dirty="0"/>
              <a:t>{</a:t>
            </a:r>
          </a:p>
          <a:p>
            <a:r>
              <a:rPr lang="en-US" sz="1600" dirty="0"/>
              <a:t>“type": “Issue”,</a:t>
            </a:r>
          </a:p>
          <a:p>
            <a:r>
              <a:rPr lang="en-US" sz="1600" dirty="0"/>
              <a:t>    "state": "open",</a:t>
            </a:r>
          </a:p>
          <a:p>
            <a:r>
              <a:rPr lang="en-US" sz="1600" dirty="0"/>
              <a:t>    "locked": false,</a:t>
            </a:r>
          </a:p>
          <a:p>
            <a:r>
              <a:rPr lang="en-US" sz="1600" dirty="0"/>
              <a:t>    "assignee": null,</a:t>
            </a:r>
          </a:p>
          <a:p>
            <a:r>
              <a:rPr lang="en-US" sz="1600" dirty="0"/>
              <a:t>    "assignees": [],</a:t>
            </a:r>
          </a:p>
          <a:p>
            <a:r>
              <a:rPr lang="en-US" sz="1600" dirty="0"/>
              <a:t>    "milestone": null,</a:t>
            </a:r>
          </a:p>
          <a:p>
            <a:r>
              <a:rPr lang="en-US" sz="1600" dirty="0"/>
              <a:t>    "comments": 1,</a:t>
            </a:r>
          </a:p>
          <a:p>
            <a:r>
              <a:rPr lang="en-US" sz="1600" dirty="0"/>
              <a:t>    "</a:t>
            </a:r>
            <a:r>
              <a:rPr lang="en-US" sz="1600" dirty="0" err="1"/>
              <a:t>created_at</a:t>
            </a:r>
            <a:r>
              <a:rPr lang="en-US" sz="1600" dirty="0"/>
              <a:t>": "2017-04-07T02:02:52Z",</a:t>
            </a:r>
          </a:p>
          <a:p>
            <a:r>
              <a:rPr lang="en-US" sz="1600" dirty="0"/>
              <a:t>    "</a:t>
            </a:r>
            <a:r>
              <a:rPr lang="en-US" sz="1600" dirty="0" err="1"/>
              <a:t>updated_at</a:t>
            </a:r>
            <a:r>
              <a:rPr lang="en-US" sz="1600" dirty="0"/>
              <a:t>": "2017-04-07T02:05:07Z",</a:t>
            </a:r>
          </a:p>
          <a:p>
            <a:r>
              <a:rPr lang="en-US" sz="1600" dirty="0"/>
              <a:t>    "</a:t>
            </a:r>
            <a:r>
              <a:rPr lang="en-US" sz="1600" dirty="0" err="1"/>
              <a:t>closed_at</a:t>
            </a:r>
            <a:r>
              <a:rPr lang="en-US" sz="1600" dirty="0"/>
              <a:t>": null</a:t>
            </a:r>
          </a:p>
          <a:p>
            <a:r>
              <a:rPr lang="en-US" sz="1600" dirty="0"/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4878" y="5312825"/>
            <a:ext cx="1009815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Output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:</a:t>
            </a:r>
          </a:p>
          <a:p>
            <a:r>
              <a:rPr lang="en-US" sz="1400" dirty="0"/>
              <a:t>Data is partitioned into 4 partitions for 2013, 2014, 2015, 2016 and 2017 parts</a:t>
            </a:r>
          </a:p>
          <a:p>
            <a:endParaRPr 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34877" y="977618"/>
            <a:ext cx="100981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</a:p>
          <a:p>
            <a:r>
              <a:rPr lang="en-US" dirty="0"/>
              <a:t>Partition Issues created by users on the basis of year</a:t>
            </a:r>
          </a:p>
        </p:txBody>
      </p:sp>
    </p:spTree>
    <p:extLst>
      <p:ext uri="{BB962C8B-B14F-4D97-AF65-F5344CB8AC3E}">
        <p14:creationId xmlns:p14="http://schemas.microsoft.com/office/powerpoint/2010/main" val="1112214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479094" y="200511"/>
            <a:ext cx="8825658" cy="609600"/>
          </a:xfrm>
        </p:spPr>
        <p:txBody>
          <a:bodyPr/>
          <a:lstStyle/>
          <a:p>
            <a:r>
              <a:rPr lang="en-US" sz="2800" b="1" dirty="0"/>
              <a:t>HBase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4877" y="4144375"/>
            <a:ext cx="100981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Output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4877" y="1153804"/>
            <a:ext cx="1009815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HBase table created using command:</a:t>
            </a:r>
          </a:p>
          <a:p>
            <a:r>
              <a:rPr lang="en-US" dirty="0"/>
              <a:t>create 'committers', 'hash', 'author', 'committer', 'message‘</a:t>
            </a:r>
          </a:p>
          <a:p>
            <a:endParaRPr lang="en-US" b="1" dirty="0"/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Data Loaded into HBase from HDFS using command:</a:t>
            </a:r>
          </a:p>
          <a:p>
            <a:r>
              <a:rPr lang="en-US" dirty="0" err="1"/>
              <a:t>hbase</a:t>
            </a:r>
            <a:r>
              <a:rPr lang="en-US" dirty="0"/>
              <a:t> </a:t>
            </a:r>
            <a:r>
              <a:rPr lang="en-US" dirty="0" err="1"/>
              <a:t>org.apache.hadoop.hbase.mapreduce.ImportTsv</a:t>
            </a:r>
            <a:r>
              <a:rPr lang="en-US" dirty="0"/>
              <a:t> -</a:t>
            </a:r>
            <a:r>
              <a:rPr lang="en-US" dirty="0" err="1"/>
              <a:t>Dimporttsv.separator</a:t>
            </a:r>
            <a:r>
              <a:rPr lang="en-US" dirty="0"/>
              <a:t>=","  -</a:t>
            </a:r>
            <a:r>
              <a:rPr lang="en-US" dirty="0" err="1"/>
              <a:t>Dimporttsv.columns</a:t>
            </a:r>
            <a:r>
              <a:rPr lang="en-US" dirty="0"/>
              <a:t>="HBASE_ROW_KEY,hash:commit_hash,hash:parent_hashes,author:author_name,author:author_email,author:author_date,committer:committer_name,committer:committer_mail,committer:committer_date,message:subject,message:body,message:commit_notes" committers hdfs://localhost:9000/hbase/All_Commits.txt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4069" y="4144375"/>
            <a:ext cx="6649378" cy="9050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069" y="5231871"/>
            <a:ext cx="6649378" cy="92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703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59027"/>
            <a:ext cx="8825658" cy="609600"/>
          </a:xfrm>
        </p:spPr>
        <p:txBody>
          <a:bodyPr/>
          <a:lstStyle/>
          <a:p>
            <a:r>
              <a:rPr lang="en-US" sz="2800" b="1" dirty="0"/>
              <a:t>Hive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95121" y="1139687"/>
            <a:ext cx="1009815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Hive table created using command:</a:t>
            </a:r>
          </a:p>
          <a:p>
            <a:endParaRPr lang="en-US" sz="1600" dirty="0"/>
          </a:p>
          <a:p>
            <a:r>
              <a:rPr lang="en-US" dirty="0"/>
              <a:t>CREATE TABLE commits(</a:t>
            </a:r>
            <a:r>
              <a:rPr lang="en-US" dirty="0" err="1"/>
              <a:t>commit_hash</a:t>
            </a:r>
            <a:r>
              <a:rPr lang="en-US" dirty="0"/>
              <a:t> </a:t>
            </a:r>
            <a:r>
              <a:rPr lang="en-US" dirty="0" err="1"/>
              <a:t>STRING,parent_hashes</a:t>
            </a:r>
            <a:r>
              <a:rPr lang="en-US" dirty="0"/>
              <a:t> </a:t>
            </a:r>
            <a:r>
              <a:rPr lang="en-US" dirty="0" err="1"/>
              <a:t>STRING,author_name</a:t>
            </a:r>
            <a:r>
              <a:rPr lang="en-US" dirty="0"/>
              <a:t> </a:t>
            </a:r>
            <a:r>
              <a:rPr lang="en-US" dirty="0" err="1"/>
              <a:t>STRING,author_email</a:t>
            </a:r>
            <a:r>
              <a:rPr lang="en-US" dirty="0"/>
              <a:t> </a:t>
            </a:r>
            <a:r>
              <a:rPr lang="en-US" dirty="0" err="1"/>
              <a:t>STRING,author_date</a:t>
            </a:r>
            <a:r>
              <a:rPr lang="en-US" dirty="0"/>
              <a:t> </a:t>
            </a:r>
            <a:r>
              <a:rPr lang="en-US" dirty="0" err="1"/>
              <a:t>STRING,committer_name</a:t>
            </a:r>
            <a:r>
              <a:rPr lang="en-US" dirty="0"/>
              <a:t> </a:t>
            </a:r>
            <a:r>
              <a:rPr lang="en-US" dirty="0" err="1"/>
              <a:t>STRING,committer_email</a:t>
            </a:r>
            <a:r>
              <a:rPr lang="en-US" dirty="0"/>
              <a:t> </a:t>
            </a:r>
            <a:r>
              <a:rPr lang="en-US" dirty="0" err="1"/>
              <a:t>STRING,committer_date</a:t>
            </a:r>
            <a:r>
              <a:rPr lang="en-US" dirty="0"/>
              <a:t> </a:t>
            </a:r>
            <a:r>
              <a:rPr lang="en-US" dirty="0" err="1"/>
              <a:t>STRING,subject</a:t>
            </a:r>
            <a:r>
              <a:rPr lang="en-US" dirty="0"/>
              <a:t> </a:t>
            </a:r>
            <a:r>
              <a:rPr lang="en-US" dirty="0" err="1"/>
              <a:t>STRING,body</a:t>
            </a:r>
            <a:r>
              <a:rPr lang="en-US" dirty="0"/>
              <a:t> STRING) row format delimited fields terminated by '|' stored as </a:t>
            </a:r>
            <a:r>
              <a:rPr lang="en-US" dirty="0" err="1"/>
              <a:t>textfile</a:t>
            </a:r>
            <a:r>
              <a:rPr lang="en-US" dirty="0"/>
              <a:t>;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Data Loaded into Hive using command:</a:t>
            </a:r>
          </a:p>
          <a:p>
            <a:r>
              <a:rPr lang="en-US" dirty="0"/>
              <a:t>load data local </a:t>
            </a:r>
            <a:r>
              <a:rPr lang="en-US" dirty="0" err="1"/>
              <a:t>inpath</a:t>
            </a:r>
            <a:r>
              <a:rPr lang="en-US" dirty="0"/>
              <a:t> '/home/piyushsaxena2910/Documents/A.txt' into table commits;</a:t>
            </a:r>
          </a:p>
        </p:txBody>
      </p:sp>
    </p:spTree>
    <p:extLst>
      <p:ext uri="{BB962C8B-B14F-4D97-AF65-F5344CB8AC3E}">
        <p14:creationId xmlns:p14="http://schemas.microsoft.com/office/powerpoint/2010/main" val="3008677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/>
              <a:t>Hive Analysis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5121" y="1219201"/>
            <a:ext cx="10098157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  <a:endParaRPr lang="en-US" sz="1600" dirty="0"/>
          </a:p>
          <a:p>
            <a:r>
              <a:rPr lang="en-US" dirty="0"/>
              <a:t>Find all commits with Null Subjects</a:t>
            </a:r>
          </a:p>
          <a:p>
            <a:endParaRPr lang="en-US" sz="1600" dirty="0"/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Command:</a:t>
            </a:r>
          </a:p>
          <a:p>
            <a:r>
              <a:rPr lang="en-US" dirty="0"/>
              <a:t>INSERT OVERWRITE LOCAL DIRECTORY '/home/piyushsaxena2910/Documents/</a:t>
            </a:r>
            <a:r>
              <a:rPr lang="en-US" dirty="0" err="1"/>
              <a:t>NullSubject</a:t>
            </a:r>
            <a:r>
              <a:rPr lang="en-US" dirty="0"/>
              <a:t>' select * from commits where subject IS NULL or subject = '';</a:t>
            </a:r>
          </a:p>
          <a:p>
            <a:endParaRPr lang="en-US" b="1" dirty="0"/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Output:</a:t>
            </a:r>
          </a:p>
          <a:p>
            <a:endParaRPr lang="en-US" sz="1400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48855432047c9de7ea9987349de4c47d48ade8d1,752961a11e847e604aeaaa798cac438c1e671ba4,Eric Dumazet,eric.dumazet@gmail.com,2011-10-24 07:53:03 +0000,David S. Miller,davem@davemloft.net,40840.7777777778</a:t>
            </a:r>
            <a:r>
              <a:rPr lang="en-US" sz="1600" dirty="0">
                <a:solidFill>
                  <a:srgbClr val="FF0000"/>
                </a:solidFill>
              </a:rPr>
              <a:t>,[NULL],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PATCH net-next] tg3: add 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tx_droppedCounter</a:t>
            </a:r>
            <a:endParaRPr lang="en-US" sz="1600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sz="16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7b7abfe3dd81d659a0889f88965168f7eef8c5c6,e82b3aec8d508d2a925a4c766e97f16b7c4dfb1b,Steve French,sfrench@us.ibm.com,38665.6395833333,Steve 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French,sfrench@us.ibm.com</a:t>
            </a:r>
            <a:r>
              <a:rPr lang="en-US" sz="1600" dirty="0">
                <a:solidFill>
                  <a:srgbClr val="FF0000"/>
                </a:solidFill>
              </a:rPr>
              <a:t>,[NULL],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38665.6395833333</a:t>
            </a:r>
          </a:p>
          <a:p>
            <a:endParaRPr lang="en-US" sz="16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B8dfc6a0a7235aed452c0e376b6feff182a86992,979402b16cde048ced4839e21cc49e0779352b80,Jean Delvare,khali@linux-fr.org,2012-09-06 00:47:05 +0000,David S. Miller,davem@davemloft.net,41159.5388888889</a:t>
            </a:r>
            <a:r>
              <a:rPr lang="en-US" sz="1600" dirty="0">
                <a:solidFill>
                  <a:srgbClr val="FF0000"/>
                </a:solidFill>
              </a:rPr>
              <a:t>,[NULL],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PATCH] 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seeq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: Add missing spinlock 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init</a:t>
            </a:r>
            <a:endParaRPr lang="en-US" sz="16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999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/>
              <a:t>Hive Analysis 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5121" y="1219201"/>
            <a:ext cx="1009815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  <a:endParaRPr lang="en-US" sz="1600" dirty="0"/>
          </a:p>
          <a:p>
            <a:r>
              <a:rPr lang="en-US" dirty="0"/>
              <a:t>Find the Most Productive Days of the Week</a:t>
            </a:r>
          </a:p>
          <a:p>
            <a:endParaRPr lang="en-US" sz="1600" dirty="0"/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Command:</a:t>
            </a:r>
          </a:p>
          <a:p>
            <a:r>
              <a:rPr lang="en-US" dirty="0"/>
              <a:t>INSERT OVERWRITE LOCAL DIRECTORY '/home/piyushsaxena2910/Documents/</a:t>
            </a:r>
            <a:r>
              <a:rPr lang="en-US" dirty="0" err="1"/>
              <a:t>CommitsByDayOfTheWeek</a:t>
            </a:r>
            <a:r>
              <a:rPr lang="en-US" dirty="0"/>
              <a:t>' select count(</a:t>
            </a:r>
            <a:r>
              <a:rPr lang="en-US" dirty="0" err="1"/>
              <a:t>commit_hash</a:t>
            </a:r>
            <a:r>
              <a:rPr lang="en-US" dirty="0"/>
              <a:t>), </a:t>
            </a:r>
            <a:r>
              <a:rPr lang="en-US" dirty="0" err="1"/>
              <a:t>from_unixtime</a:t>
            </a:r>
            <a:r>
              <a:rPr lang="en-US" dirty="0"/>
              <a:t>(</a:t>
            </a:r>
            <a:r>
              <a:rPr lang="en-US" dirty="0" err="1"/>
              <a:t>unix_timestamp</a:t>
            </a:r>
            <a:r>
              <a:rPr lang="en-US" dirty="0"/>
              <a:t>(author_date,'</a:t>
            </a:r>
            <a:r>
              <a:rPr lang="en-US" dirty="0" err="1"/>
              <a:t>yyyy</a:t>
            </a:r>
            <a:r>
              <a:rPr lang="en-US" dirty="0"/>
              <a:t>-MM-</a:t>
            </a:r>
            <a:r>
              <a:rPr lang="en-US" dirty="0" err="1"/>
              <a:t>dd</a:t>
            </a:r>
            <a:r>
              <a:rPr lang="en-US" dirty="0"/>
              <a:t>'),'u') from commits group by </a:t>
            </a:r>
            <a:r>
              <a:rPr lang="en-US" dirty="0" err="1"/>
              <a:t>from_unixtime</a:t>
            </a:r>
            <a:r>
              <a:rPr lang="en-US" dirty="0"/>
              <a:t>(</a:t>
            </a:r>
            <a:r>
              <a:rPr lang="en-US" dirty="0" err="1"/>
              <a:t>unix_timestamp</a:t>
            </a:r>
            <a:r>
              <a:rPr lang="en-US" dirty="0"/>
              <a:t>(author_date,'</a:t>
            </a:r>
            <a:r>
              <a:rPr lang="en-US" dirty="0" err="1"/>
              <a:t>yyyy</a:t>
            </a:r>
            <a:r>
              <a:rPr lang="en-US" dirty="0"/>
              <a:t>-MM-</a:t>
            </a:r>
            <a:r>
              <a:rPr lang="en-US" dirty="0" err="1"/>
              <a:t>dd</a:t>
            </a:r>
            <a:r>
              <a:rPr lang="en-US" dirty="0"/>
              <a:t>'),'u');</a:t>
            </a:r>
          </a:p>
          <a:p>
            <a:endParaRPr lang="en-US" b="1" dirty="0"/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Output: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2181939"/>
              </p:ext>
            </p:extLst>
          </p:nvPr>
        </p:nvGraphicFramePr>
        <p:xfrm>
          <a:off x="458235" y="4321878"/>
          <a:ext cx="3516034" cy="8199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7" name="Packager Shell Object" showAsIcon="1" r:id="rId3" imgW="2103120" imgH="491040" progId="Package">
                  <p:embed/>
                </p:oleObj>
              </mc:Choice>
              <mc:Fallback>
                <p:oleObj name="Packager Shell Object" showAsIcon="1" r:id="rId3" imgW="210312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8235" y="4321878"/>
                        <a:ext cx="3516034" cy="8199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5192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/>
              <a:t>Pig Analysis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5121" y="1219201"/>
            <a:ext cx="1009815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Data Loaded Using the following:</a:t>
            </a:r>
          </a:p>
          <a:p>
            <a:endParaRPr lang="en-US" sz="1600" dirty="0"/>
          </a:p>
          <a:p>
            <a:r>
              <a:rPr lang="en-US" sz="2000" dirty="0"/>
              <a:t>commits = LOAD '/pig/A.txt' using </a:t>
            </a:r>
            <a:r>
              <a:rPr lang="en-US" sz="2000" dirty="0" err="1"/>
              <a:t>PigStorage</a:t>
            </a:r>
            <a:r>
              <a:rPr lang="en-US" sz="2000" dirty="0"/>
              <a:t>('|') AS (commit_hash:chararray,parent_hashes:chararray,author_name:chararray,author_email:chararray,author_date:chararray,committer_name:chararray,committer_email:chararray,committer_date:chararray,subject,body:chararray);</a:t>
            </a:r>
          </a:p>
        </p:txBody>
      </p:sp>
    </p:spTree>
    <p:extLst>
      <p:ext uri="{BB962C8B-B14F-4D97-AF65-F5344CB8AC3E}">
        <p14:creationId xmlns:p14="http://schemas.microsoft.com/office/powerpoint/2010/main" val="33189387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/>
              <a:t>Pig Analysis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8617" y="1096566"/>
            <a:ext cx="1009815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  <a:endParaRPr lang="en-US" sz="1600" dirty="0"/>
          </a:p>
          <a:p>
            <a:r>
              <a:rPr lang="en-US" dirty="0"/>
              <a:t>Count number of Commits per day since 2005</a:t>
            </a:r>
          </a:p>
          <a:p>
            <a:endParaRPr lang="en-US" sz="1600" dirty="0"/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Command:</a:t>
            </a:r>
          </a:p>
          <a:p>
            <a:endParaRPr lang="en-US" b="1" dirty="0"/>
          </a:p>
          <a:p>
            <a:r>
              <a:rPr lang="en-US" b="1" dirty="0"/>
              <a:t>commits</a:t>
            </a:r>
            <a:r>
              <a:rPr lang="en-US" dirty="0"/>
              <a:t> = LOAD '/pig/A.txt' using </a:t>
            </a:r>
            <a:r>
              <a:rPr lang="en-US" dirty="0" err="1"/>
              <a:t>PigStorage</a:t>
            </a:r>
            <a:r>
              <a:rPr lang="en-US" dirty="0"/>
              <a:t>('|') AS (commit_hash:chararray,parent_hashes:chararray,author_name:chararray,author_email:chararray,author_date:chararray,committer_name:chararray,committer_email:chararray,committer_date:chararray,subject,body:chararray);</a:t>
            </a:r>
          </a:p>
          <a:p>
            <a:r>
              <a:rPr lang="en-US" b="1" dirty="0" err="1"/>
              <a:t>dateGroup</a:t>
            </a:r>
            <a:r>
              <a:rPr lang="en-US" dirty="0"/>
              <a:t> = group commits by </a:t>
            </a:r>
            <a:r>
              <a:rPr lang="en-US" dirty="0" err="1"/>
              <a:t>author_date</a:t>
            </a:r>
            <a:r>
              <a:rPr lang="en-US" dirty="0"/>
              <a:t>;</a:t>
            </a:r>
          </a:p>
          <a:p>
            <a:r>
              <a:rPr lang="en-US" b="1" dirty="0" err="1"/>
              <a:t>dateGroupCount</a:t>
            </a:r>
            <a:r>
              <a:rPr lang="en-US" dirty="0"/>
              <a:t> = FOREACH </a:t>
            </a:r>
            <a:r>
              <a:rPr lang="en-US" dirty="0" err="1"/>
              <a:t>dateGroup</a:t>
            </a:r>
            <a:r>
              <a:rPr lang="en-US" dirty="0"/>
              <a:t> GENERATE FLATTEN(group), COUNT($1) as </a:t>
            </a:r>
            <a:r>
              <a:rPr lang="en-US" dirty="0" err="1"/>
              <a:t>cnt</a:t>
            </a:r>
            <a:r>
              <a:rPr lang="en-US" dirty="0"/>
              <a:t>;</a:t>
            </a:r>
          </a:p>
          <a:p>
            <a:r>
              <a:rPr lang="en-US" dirty="0"/>
              <a:t>store </a:t>
            </a:r>
            <a:r>
              <a:rPr lang="en-US" dirty="0" err="1"/>
              <a:t>dateGroupCount</a:t>
            </a:r>
            <a:r>
              <a:rPr lang="en-US" dirty="0"/>
              <a:t> into '/pig/output';</a:t>
            </a:r>
            <a:endParaRPr lang="en-US" sz="2000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sz="2000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Output: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1912525"/>
              </p:ext>
            </p:extLst>
          </p:nvPr>
        </p:nvGraphicFramePr>
        <p:xfrm>
          <a:off x="768617" y="5062939"/>
          <a:ext cx="2739394" cy="887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1" name="Packager Shell Object" showAsIcon="1" r:id="rId3" imgW="1514160" imgH="491040" progId="Package">
                  <p:embed/>
                </p:oleObj>
              </mc:Choice>
              <mc:Fallback>
                <p:oleObj name="Packager Shell Object" showAsIcon="1" r:id="rId3" imgW="151416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8617" y="5062939"/>
                        <a:ext cx="2739394" cy="887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3906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/>
              <a:t>Pig Analysis 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8617" y="1096566"/>
            <a:ext cx="10098157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  <a:endParaRPr lang="en-US" sz="1600" dirty="0"/>
          </a:p>
          <a:p>
            <a:r>
              <a:rPr lang="en-US" dirty="0"/>
              <a:t>People from which Organization made the Maximum Contributions to this Repo</a:t>
            </a:r>
          </a:p>
          <a:p>
            <a:endParaRPr lang="en-US" sz="1600" dirty="0"/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Command:</a:t>
            </a:r>
          </a:p>
          <a:p>
            <a:endParaRPr lang="en-US" b="1" dirty="0"/>
          </a:p>
          <a:p>
            <a:r>
              <a:rPr lang="en-US" b="1" dirty="0" err="1"/>
              <a:t>sub_domain</a:t>
            </a:r>
            <a:r>
              <a:rPr lang="en-US" dirty="0"/>
              <a:t> = FOREACH commits GENERATE SUBSTRING(</a:t>
            </a:r>
            <a:r>
              <a:rPr lang="en-US" dirty="0" err="1"/>
              <a:t>author_email</a:t>
            </a:r>
            <a:r>
              <a:rPr lang="en-US" dirty="0"/>
              <a:t>,(INDEXOF(</a:t>
            </a:r>
            <a:r>
              <a:rPr lang="en-US" dirty="0" err="1"/>
              <a:t>author_email</a:t>
            </a:r>
            <a:r>
              <a:rPr lang="en-US" dirty="0"/>
              <a:t>, '@',0))+1,(</a:t>
            </a:r>
            <a:r>
              <a:rPr lang="en-US" dirty="0" err="1"/>
              <a:t>int</a:t>
            </a:r>
            <a:r>
              <a:rPr lang="en-US" dirty="0"/>
              <a:t>)SIZE(</a:t>
            </a:r>
            <a:r>
              <a:rPr lang="en-US" dirty="0" err="1"/>
              <a:t>author_email</a:t>
            </a:r>
            <a:r>
              <a:rPr lang="en-US" dirty="0"/>
              <a:t>)) as domains, </a:t>
            </a:r>
            <a:r>
              <a:rPr lang="en-US" dirty="0" err="1"/>
              <a:t>commit_hash</a:t>
            </a:r>
            <a:r>
              <a:rPr lang="en-US" dirty="0"/>
              <a:t>;</a:t>
            </a:r>
          </a:p>
          <a:p>
            <a:r>
              <a:rPr lang="en-US" b="1" dirty="0" err="1"/>
              <a:t>sub_domain_group</a:t>
            </a:r>
            <a:r>
              <a:rPr lang="en-US" dirty="0"/>
              <a:t> = group </a:t>
            </a:r>
            <a:r>
              <a:rPr lang="en-US" dirty="0" err="1"/>
              <a:t>sub_domain</a:t>
            </a:r>
            <a:r>
              <a:rPr lang="en-US" dirty="0"/>
              <a:t> by domains;</a:t>
            </a:r>
          </a:p>
          <a:p>
            <a:r>
              <a:rPr lang="en-US" b="1" dirty="0" err="1"/>
              <a:t>sub_domain_count</a:t>
            </a:r>
            <a:r>
              <a:rPr lang="en-US" dirty="0"/>
              <a:t> = FOREACH </a:t>
            </a:r>
            <a:r>
              <a:rPr lang="en-US" dirty="0" err="1"/>
              <a:t>sub_domain_group</a:t>
            </a:r>
            <a:r>
              <a:rPr lang="en-US" dirty="0"/>
              <a:t> GENERATE FLATTEN(group), COUNT($1) as </a:t>
            </a:r>
            <a:r>
              <a:rPr lang="en-US" dirty="0" err="1"/>
              <a:t>cnt</a:t>
            </a:r>
            <a:r>
              <a:rPr lang="en-US" dirty="0"/>
              <a:t>;</a:t>
            </a:r>
          </a:p>
          <a:p>
            <a:r>
              <a:rPr lang="en-US" b="1" dirty="0" err="1"/>
              <a:t>sub_domain_count_sort</a:t>
            </a:r>
            <a:r>
              <a:rPr lang="en-US" dirty="0"/>
              <a:t> = ORDER </a:t>
            </a:r>
            <a:r>
              <a:rPr lang="en-US" dirty="0" err="1"/>
              <a:t>sub_domain_count</a:t>
            </a:r>
            <a:r>
              <a:rPr lang="en-US" dirty="0"/>
              <a:t> BY </a:t>
            </a:r>
            <a:r>
              <a:rPr lang="en-US" dirty="0" err="1"/>
              <a:t>cnt</a:t>
            </a:r>
            <a:r>
              <a:rPr lang="en-US" dirty="0"/>
              <a:t> DESC;</a:t>
            </a:r>
          </a:p>
          <a:p>
            <a:r>
              <a:rPr lang="en-US" dirty="0"/>
              <a:t>store </a:t>
            </a:r>
            <a:r>
              <a:rPr lang="en-US" dirty="0" err="1"/>
              <a:t>sub_domain_count_sort</a:t>
            </a:r>
            <a:r>
              <a:rPr lang="en-US" dirty="0"/>
              <a:t> into '/pig/output';</a:t>
            </a:r>
          </a:p>
          <a:p>
            <a:endParaRPr lang="en-US" sz="20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Output:</a:t>
            </a:r>
          </a:p>
          <a:p>
            <a:endParaRPr lang="en-US" sz="2000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1400" dirty="0"/>
              <a:t>gmail.com		63123	linux.intel.com	11984	google.com			6144</a:t>
            </a:r>
          </a:p>
          <a:p>
            <a:r>
              <a:rPr lang="en-US" sz="1400" dirty="0"/>
              <a:t>intel.com		37878	ti.com		11750	visionengravers.com		6034</a:t>
            </a:r>
          </a:p>
          <a:p>
            <a:r>
              <a:rPr lang="en-US" sz="1400" dirty="0"/>
              <a:t>redhat.com		36066	samsung.com	10121	broadcom.com		5794</a:t>
            </a:r>
          </a:p>
          <a:p>
            <a:r>
              <a:rPr lang="en-US" sz="1400" dirty="0"/>
              <a:t>linux-foundation.org	20440	oracle.com		10042	freescale.com		5535</a:t>
            </a:r>
          </a:p>
          <a:p>
            <a:r>
              <a:rPr lang="en-US" sz="1400" dirty="0"/>
              <a:t>kernel.org		19025	linux.vnet.ibm.com	8141  	opensource.wolfsonmicro.com	4823</a:t>
            </a:r>
          </a:p>
          <a:p>
            <a:r>
              <a:rPr lang="en-US" sz="1400" dirty="0"/>
              <a:t>linaro.org		16549	davemloft.net	7593	de.ibm.com			4731</a:t>
            </a:r>
          </a:p>
          <a:p>
            <a:r>
              <a:rPr lang="en-US" sz="1400" dirty="0"/>
              <a:t>suse.de		15200	amd.com		7026	arndb.de			4451</a:t>
            </a:r>
          </a:p>
        </p:txBody>
      </p:sp>
    </p:spTree>
    <p:extLst>
      <p:ext uri="{BB962C8B-B14F-4D97-AF65-F5344CB8AC3E}">
        <p14:creationId xmlns:p14="http://schemas.microsoft.com/office/powerpoint/2010/main" val="2057636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/>
              <a:t>Sentimental Analysis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5121" y="1219201"/>
            <a:ext cx="1009815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Intent: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Users comment on Events such as Pull Requests, Issues, Defects, Commits </a:t>
            </a:r>
            <a:r>
              <a:rPr lang="en-US" sz="1600" dirty="0" err="1"/>
              <a:t>etc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It is interesting to know what their feeling are!</a:t>
            </a:r>
          </a:p>
          <a:p>
            <a:endParaRPr lang="en-US" sz="1600" dirty="0"/>
          </a:p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Library Used: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Used the Stanford NLP JAR to get the sentiments of the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Instead of counting the number of positive and negative words in a sentence, the Stanford NLP code uses the sentence phrases to identify if a sentence is positive or negative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Output: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Positive Count = 126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Neutral Count = 775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Negative Count = 643</a:t>
            </a:r>
          </a:p>
          <a:p>
            <a:endParaRPr lang="en-US" sz="1600" dirty="0"/>
          </a:p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Conclusion: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 lot of comments are on bugs which need retesting or require resolution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Users are sometimes not happy with the quality of code and give review comments which are marked negative by the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Hence, the overall sentiment is negative</a:t>
            </a:r>
          </a:p>
        </p:txBody>
      </p:sp>
    </p:spTree>
    <p:extLst>
      <p:ext uri="{BB962C8B-B14F-4D97-AF65-F5344CB8AC3E}">
        <p14:creationId xmlns:p14="http://schemas.microsoft.com/office/powerpoint/2010/main" val="2860387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/>
              <a:t>Mahout Recommendation Engine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6789" y="1892706"/>
            <a:ext cx="1009815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Intent: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GIT Hub allows users to provide reactions like        </a:t>
            </a:r>
          </a:p>
          <a:p>
            <a:endParaRPr lang="en-US" sz="1600" dirty="0"/>
          </a:p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Library Used: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Apache Mahout libraries</a:t>
            </a:r>
          </a:p>
          <a:p>
            <a:endParaRPr lang="en-US" sz="1600" dirty="0"/>
          </a:p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Input Data:</a:t>
            </a:r>
          </a:p>
          <a:p>
            <a:r>
              <a:rPr lang="en-US" sz="1600" dirty="0" err="1"/>
              <a:t>UserID</a:t>
            </a:r>
            <a:r>
              <a:rPr lang="en-US" sz="1600" dirty="0"/>
              <a:t>, Issue/Defect/Comment/</a:t>
            </a:r>
            <a:r>
              <a:rPr lang="en-US" sz="1600" dirty="0" err="1"/>
              <a:t>PullRequest</a:t>
            </a:r>
            <a:r>
              <a:rPr lang="en-US" sz="1600" dirty="0"/>
              <a:t> ID,           -          +           -          +            +</a:t>
            </a:r>
          </a:p>
          <a:p>
            <a:endParaRPr lang="en-US" sz="1600" dirty="0"/>
          </a:p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Output: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RecommendedItem</a:t>
            </a:r>
            <a:r>
              <a:rPr lang="en-US" sz="1600" dirty="0"/>
              <a:t> [item:124343891, value:4.5]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RecommendedItem</a:t>
            </a:r>
            <a:r>
              <a:rPr lang="en-US" sz="1600" dirty="0"/>
              <a:t> [item:19975372, value:4.0]</a:t>
            </a:r>
          </a:p>
        </p:txBody>
      </p:sp>
      <p:pic>
        <p:nvPicPr>
          <p:cNvPr id="6146" name="Picture 2" descr=":+1: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5867" y="2281593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:-1: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7526" y="2281593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:smile: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9185" y="2281593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:confused: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0844" y="2281593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4" name="Picture 10" descr=":heart: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503" y="2281593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:tada: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115" y="2281593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:+1: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9090" y="4018461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:-1: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9811" y="4018461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:smile: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340" y="4018461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 descr=":confused: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5651" y="4039510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0" descr=":heart: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1210" y="4039510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2" descr=":tada: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9577" y="4018461"/>
            <a:ext cx="259374" cy="259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7120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4527" y="852492"/>
            <a:ext cx="3628836" cy="22824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085" y="4210850"/>
            <a:ext cx="3514725" cy="1295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0433" y="4210850"/>
            <a:ext cx="3276600" cy="1295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765810" y="3233059"/>
            <a:ext cx="18867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Linus Torvalds</a:t>
            </a:r>
          </a:p>
        </p:txBody>
      </p:sp>
    </p:spTree>
    <p:extLst>
      <p:ext uri="{BB962C8B-B14F-4D97-AF65-F5344CB8AC3E}">
        <p14:creationId xmlns:p14="http://schemas.microsoft.com/office/powerpoint/2010/main" val="42827326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/>
              <a:t>Phoenix Analysis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5121" y="1219201"/>
            <a:ext cx="10098157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Data Loaded Using the following:</a:t>
            </a:r>
          </a:p>
          <a:p>
            <a:endParaRPr lang="en-US" sz="1600" dirty="0"/>
          </a:p>
          <a:p>
            <a:r>
              <a:rPr lang="en-US" sz="2000" dirty="0"/>
              <a:t>CREATE TABLE "CODEFREQUENCY" (</a:t>
            </a:r>
            <a:r>
              <a:rPr lang="en-US" sz="2000" dirty="0" err="1"/>
              <a:t>pk</a:t>
            </a:r>
            <a:r>
              <a:rPr lang="en-US" sz="2000" dirty="0"/>
              <a:t> VARCHAR PRIMARY KEY,"week"."</a:t>
            </a:r>
            <a:r>
              <a:rPr lang="en-US" sz="2000" dirty="0" err="1"/>
              <a:t>weekNum</a:t>
            </a:r>
            <a:r>
              <a:rPr lang="en-US" sz="2000" dirty="0"/>
              <a:t>" </a:t>
            </a:r>
            <a:r>
              <a:rPr lang="en-US" sz="2000" dirty="0" err="1"/>
              <a:t>VARCHAR,"week"."addition</a:t>
            </a:r>
            <a:r>
              <a:rPr lang="en-US" sz="2000" dirty="0"/>
              <a:t>" </a:t>
            </a:r>
            <a:r>
              <a:rPr lang="en-US" sz="2000" dirty="0" err="1"/>
              <a:t>VARCHAR,"week"."deletion</a:t>
            </a:r>
            <a:r>
              <a:rPr lang="en-US" sz="2000" dirty="0"/>
              <a:t>" VARCHAR);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HADOOP_CLASSPATH=$(</a:t>
            </a:r>
            <a:r>
              <a:rPr lang="en-US" sz="2000" dirty="0" err="1"/>
              <a:t>hbase</a:t>
            </a:r>
            <a:r>
              <a:rPr lang="en-US" sz="2000" dirty="0"/>
              <a:t> </a:t>
            </a:r>
            <a:r>
              <a:rPr lang="en-US" sz="2000" dirty="0" err="1"/>
              <a:t>mapredcp</a:t>
            </a:r>
            <a:r>
              <a:rPr lang="en-US" sz="2000" dirty="0"/>
              <a:t>):~/Installs/</a:t>
            </a:r>
            <a:r>
              <a:rPr lang="en-US" sz="2000" dirty="0" err="1"/>
              <a:t>Hbase</a:t>
            </a:r>
            <a:r>
              <a:rPr lang="en-US" sz="2000" dirty="0"/>
              <a:t>/</a:t>
            </a:r>
            <a:r>
              <a:rPr lang="en-US" sz="2000" dirty="0" err="1"/>
              <a:t>conf</a:t>
            </a:r>
            <a:r>
              <a:rPr lang="en-US" sz="2000" dirty="0"/>
              <a:t>/:~/Installs/apache-phoenix-4.10.0-HBase-1.2-bin/ ./</a:t>
            </a:r>
            <a:r>
              <a:rPr lang="en-US" sz="2000" dirty="0" err="1"/>
              <a:t>hadoop</a:t>
            </a:r>
            <a:r>
              <a:rPr lang="en-US" sz="2000" dirty="0"/>
              <a:t> jar ~/Installs/apache-phoenix-4.10.0-HBase-1.2-bin/phoenix-4.10.0-HBase-1.2-client.jar </a:t>
            </a:r>
            <a:r>
              <a:rPr lang="en-US" sz="2000" dirty="0" err="1"/>
              <a:t>org.apache.phoenix.mapreduce.CsvBulkLoadTool</a:t>
            </a:r>
            <a:r>
              <a:rPr lang="en-US" sz="2000" dirty="0"/>
              <a:t> -</a:t>
            </a:r>
            <a:r>
              <a:rPr lang="en-US" sz="2000" dirty="0" err="1"/>
              <a:t>Dfs.permissions.umask</a:t>
            </a:r>
            <a:r>
              <a:rPr lang="en-US" sz="2000" dirty="0"/>
              <a:t>-mode=000 -d $'\t' -t CODEFREQUENCY --input /</a:t>
            </a:r>
            <a:r>
              <a:rPr lang="en-US" sz="2000" dirty="0" err="1"/>
              <a:t>hbase</a:t>
            </a:r>
            <a:r>
              <a:rPr lang="en-US" sz="2000" dirty="0"/>
              <a:t>/Code_Frequency.csv</a:t>
            </a:r>
          </a:p>
        </p:txBody>
      </p:sp>
    </p:spTree>
    <p:extLst>
      <p:ext uri="{BB962C8B-B14F-4D97-AF65-F5344CB8AC3E}">
        <p14:creationId xmlns:p14="http://schemas.microsoft.com/office/powerpoint/2010/main" val="3427645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/>
              <a:t>Phoenix Analysis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7800" y="2305879"/>
            <a:ext cx="100981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  <a:endParaRPr lang="en-US" sz="1200" dirty="0"/>
          </a:p>
          <a:p>
            <a:r>
              <a:rPr lang="en-US" sz="1600" dirty="0"/>
              <a:t>Number of lines added and deleted every week in the Repository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054" y="1072513"/>
            <a:ext cx="5048955" cy="5639587"/>
          </a:xfrm>
          <a:prstGeom prst="rect">
            <a:avLst/>
          </a:prstGeom>
        </p:spPr>
      </p:pic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3107569"/>
              </p:ext>
            </p:extLst>
          </p:nvPr>
        </p:nvGraphicFramePr>
        <p:xfrm>
          <a:off x="357800" y="3647037"/>
          <a:ext cx="5328245" cy="779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1" name="Packager Shell Object" showAsIcon="1" r:id="rId4" imgW="3354480" imgH="491040" progId="Package">
                  <p:embed/>
                </p:oleObj>
              </mc:Choice>
              <mc:Fallback>
                <p:oleObj name="Packager Shell Object" showAsIcon="1" r:id="rId4" imgW="335448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7800" y="3647037"/>
                        <a:ext cx="5328245" cy="7791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70832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 err="1"/>
              <a:t>SQuirrel</a:t>
            </a:r>
            <a:r>
              <a:rPr lang="en-US" sz="2800" b="1" dirty="0"/>
              <a:t> Analysis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0677" y="842619"/>
            <a:ext cx="100981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  <a:endParaRPr lang="en-US" sz="1200" dirty="0"/>
          </a:p>
          <a:p>
            <a:r>
              <a:rPr lang="en-US" sz="1600" dirty="0"/>
              <a:t>Number of lines added and deleted every week in the Repository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77" y="1597992"/>
            <a:ext cx="11773509" cy="489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548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/>
              <a:t>Neo4j Analysis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8972" y="1213680"/>
            <a:ext cx="10098157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  <a:endParaRPr lang="en-US" sz="1400" dirty="0"/>
          </a:p>
          <a:p>
            <a:r>
              <a:rPr lang="en-US" dirty="0"/>
              <a:t>Find the relationships between the top 5 committers and their followers</a:t>
            </a:r>
          </a:p>
          <a:p>
            <a:endParaRPr lang="en-US" dirty="0"/>
          </a:p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Code to Insert Data into Neo4j: </a:t>
            </a:r>
          </a:p>
          <a:p>
            <a:r>
              <a:rPr lang="en-US" b="1" dirty="0"/>
              <a:t>LOAD CSV</a:t>
            </a:r>
            <a:r>
              <a:rPr lang="en-US" dirty="0"/>
              <a:t> WITH HEADERS FROM "file:///D:/CommittersAndFollowers.csv" AS </a:t>
            </a:r>
            <a:r>
              <a:rPr lang="en-US" dirty="0" err="1"/>
              <a:t>csvLine</a:t>
            </a:r>
            <a:endParaRPr lang="en-US" dirty="0"/>
          </a:p>
          <a:p>
            <a:r>
              <a:rPr lang="en-US" b="1" dirty="0"/>
              <a:t>CREATE</a:t>
            </a:r>
            <a:r>
              <a:rPr lang="en-US" dirty="0"/>
              <a:t>(</a:t>
            </a:r>
            <a:r>
              <a:rPr lang="en-US" dirty="0" err="1"/>
              <a:t>committerone:Committer</a:t>
            </a:r>
            <a:r>
              <a:rPr lang="en-US" dirty="0"/>
              <a:t> {</a:t>
            </a:r>
            <a:r>
              <a:rPr lang="en-US" dirty="0" err="1"/>
              <a:t>committerName</a:t>
            </a:r>
            <a:r>
              <a:rPr lang="en-US" dirty="0"/>
              <a:t>: </a:t>
            </a:r>
            <a:r>
              <a:rPr lang="en-US" dirty="0" err="1"/>
              <a:t>csvLine.committer,num:csvLine.srno</a:t>
            </a:r>
            <a:r>
              <a:rPr lang="en-US" dirty="0"/>
              <a:t>}),(</a:t>
            </a:r>
            <a:r>
              <a:rPr lang="en-US" dirty="0" err="1"/>
              <a:t>followerone:Follower</a:t>
            </a:r>
            <a:r>
              <a:rPr lang="en-US" dirty="0"/>
              <a:t> {</a:t>
            </a:r>
            <a:r>
              <a:rPr lang="en-US" dirty="0" err="1"/>
              <a:t>followerName</a:t>
            </a:r>
            <a:r>
              <a:rPr lang="en-US" dirty="0"/>
              <a:t>: </a:t>
            </a:r>
            <a:r>
              <a:rPr lang="en-US" dirty="0" err="1"/>
              <a:t>csvLine.followers,num:csvLine.srno</a:t>
            </a:r>
            <a:r>
              <a:rPr lang="en-US" dirty="0"/>
              <a:t>}) </a:t>
            </a:r>
          </a:p>
          <a:p>
            <a:r>
              <a:rPr lang="en-US" b="1" dirty="0"/>
              <a:t>MATCH</a:t>
            </a:r>
            <a:r>
              <a:rPr lang="en-US" dirty="0"/>
              <a:t>(</a:t>
            </a:r>
            <a:r>
              <a:rPr lang="en-US" dirty="0" err="1"/>
              <a:t>committerone:Committer</a:t>
            </a:r>
            <a:r>
              <a:rPr lang="en-US" dirty="0"/>
              <a:t> {</a:t>
            </a:r>
            <a:r>
              <a:rPr lang="en-US" dirty="0" err="1"/>
              <a:t>num:csvLine.srno</a:t>
            </a:r>
            <a:r>
              <a:rPr lang="en-US" dirty="0"/>
              <a:t>}),(</a:t>
            </a:r>
            <a:r>
              <a:rPr lang="en-US" dirty="0" err="1"/>
              <a:t>followerone:Follower</a:t>
            </a:r>
            <a:r>
              <a:rPr lang="en-US" dirty="0"/>
              <a:t> {</a:t>
            </a:r>
            <a:r>
              <a:rPr lang="en-US" dirty="0" err="1"/>
              <a:t>num:csvLine.srno</a:t>
            </a:r>
            <a:r>
              <a:rPr lang="en-US" dirty="0"/>
              <a:t>})</a:t>
            </a:r>
          </a:p>
          <a:p>
            <a:r>
              <a:rPr lang="en-US" b="1" dirty="0"/>
              <a:t>CREATE</a:t>
            </a:r>
            <a:r>
              <a:rPr lang="en-US" dirty="0"/>
              <a:t> (</a:t>
            </a:r>
            <a:r>
              <a:rPr lang="en-US" dirty="0" err="1"/>
              <a:t>followerone</a:t>
            </a:r>
            <a:r>
              <a:rPr lang="en-US" dirty="0"/>
              <a:t>)-[</a:t>
            </a:r>
            <a:r>
              <a:rPr lang="en-US" dirty="0" err="1"/>
              <a:t>r:FOLLOWS</a:t>
            </a:r>
            <a:r>
              <a:rPr lang="en-US" dirty="0"/>
              <a:t>]-&gt;(</a:t>
            </a:r>
            <a:r>
              <a:rPr lang="en-US" dirty="0" err="1"/>
              <a:t>committerone</a:t>
            </a:r>
            <a:r>
              <a:rPr lang="en-US" dirty="0"/>
              <a:t>)</a:t>
            </a:r>
          </a:p>
          <a:p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dirty="0" err="1"/>
              <a:t>r,followerone,committerone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736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185532"/>
            <a:ext cx="8825658" cy="609600"/>
          </a:xfrm>
        </p:spPr>
        <p:txBody>
          <a:bodyPr/>
          <a:lstStyle/>
          <a:p>
            <a:r>
              <a:rPr lang="en-US" sz="2800" b="1" dirty="0"/>
              <a:t>Neo4j Analysis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66" y="1081710"/>
            <a:ext cx="5172075" cy="4800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1071" y="1951796"/>
            <a:ext cx="2447925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2862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1101946" y="278297"/>
            <a:ext cx="8825658" cy="609600"/>
          </a:xfrm>
        </p:spPr>
        <p:txBody>
          <a:bodyPr/>
          <a:lstStyle/>
          <a:p>
            <a:r>
              <a:rPr lang="en-US" sz="2800" b="1" dirty="0"/>
              <a:t>Thank you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4865" y="3204942"/>
            <a:ext cx="3581400" cy="914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8916" y="684832"/>
            <a:ext cx="1857375" cy="18573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526" y="1341814"/>
            <a:ext cx="3305175" cy="13811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6948" y="5083347"/>
            <a:ext cx="3381375" cy="135255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215" y="4373321"/>
            <a:ext cx="2152650" cy="21240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0008" y="3728000"/>
            <a:ext cx="1743075" cy="261937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13218" y="5037688"/>
            <a:ext cx="3305175" cy="138112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39350" y="2727910"/>
            <a:ext cx="2152650" cy="212407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40969" y="1236386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153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0798" y="1403120"/>
            <a:ext cx="3276600" cy="1295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798" y="4592707"/>
            <a:ext cx="3276600" cy="13906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46922" y="1192318"/>
            <a:ext cx="6334539" cy="603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GITHUB: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Web-based version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Home to 20 million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Hosts 57 million repositories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800" b="1" dirty="0"/>
              <a:t>LINUX: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Uni-like Operating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Free and open source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Estimated over 90 million users of Linux world-wide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016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677877" y="668498"/>
            <a:ext cx="8825658" cy="961519"/>
          </a:xfrm>
        </p:spPr>
        <p:txBody>
          <a:bodyPr/>
          <a:lstStyle/>
          <a:p>
            <a:r>
              <a:rPr lang="en-US" sz="4400" b="1" dirty="0"/>
              <a:t>Why this dataset?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1878" y="1630017"/>
            <a:ext cx="968733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</a:t>
            </a:r>
            <a:r>
              <a:rPr lang="en-US" sz="2400" dirty="0" err="1"/>
              <a:t>torvalds</a:t>
            </a:r>
            <a:r>
              <a:rPr lang="en-US" sz="2400" dirty="0"/>
              <a:t>/</a:t>
            </a:r>
            <a:r>
              <a:rPr lang="en-US" sz="2400" dirty="0" err="1"/>
              <a:t>linux</a:t>
            </a:r>
            <a:r>
              <a:rPr lang="en-US" sz="2400" dirty="0"/>
              <a:t> has the maximum number of commits out of all the 57 million repositories!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Torvalds/</a:t>
            </a:r>
            <a:r>
              <a:rPr lang="en-US" sz="2400" dirty="0" err="1"/>
              <a:t>linux</a:t>
            </a:r>
            <a:r>
              <a:rPr lang="en-US" sz="2400" dirty="0"/>
              <a:t> repository currently has over 660K commits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Data generated using 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GIT Bash commands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GIT Hub API’s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492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677877" y="668498"/>
            <a:ext cx="8825658" cy="961519"/>
          </a:xfrm>
        </p:spPr>
        <p:txBody>
          <a:bodyPr/>
          <a:lstStyle/>
          <a:p>
            <a:r>
              <a:rPr lang="en-US" sz="4400" b="1" dirty="0"/>
              <a:t>Implemented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83894" y="1630017"/>
            <a:ext cx="1038768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MapReduce:</a:t>
            </a:r>
          </a:p>
          <a:p>
            <a:pPr marL="800100" lvl="1" indent="-342900">
              <a:buAutoNum type="arabicPeriod"/>
            </a:pPr>
            <a:r>
              <a:rPr lang="en-US" dirty="0"/>
              <a:t>Summarization Pattern – Numerical Summarization Pattern</a:t>
            </a:r>
          </a:p>
          <a:p>
            <a:pPr marL="800100" lvl="1" indent="-342900">
              <a:buAutoNum type="arabicPeriod"/>
            </a:pPr>
            <a:r>
              <a:rPr lang="en-US" dirty="0"/>
              <a:t>MapReduce Chaining of Numerical Summarization Pattern and Top K Pattern</a:t>
            </a:r>
          </a:p>
          <a:p>
            <a:pPr marL="800100" lvl="1" indent="-342900">
              <a:buAutoNum type="arabicPeriod"/>
            </a:pPr>
            <a:r>
              <a:rPr lang="en-US" dirty="0"/>
              <a:t>Filtering Pattern – Distributed Grep</a:t>
            </a:r>
          </a:p>
          <a:p>
            <a:pPr marL="800100" lvl="1" indent="-342900">
              <a:buAutoNum type="arabicPeriod"/>
            </a:pPr>
            <a:r>
              <a:rPr lang="en-US" dirty="0"/>
              <a:t>Summarization Pattern – Counting with Counters</a:t>
            </a:r>
          </a:p>
          <a:p>
            <a:pPr marL="800100" lvl="1" indent="-342900">
              <a:buAutoNum type="arabicPeriod"/>
            </a:pPr>
            <a:r>
              <a:rPr lang="en-US" dirty="0"/>
              <a:t>Data Organization Pattern – Partitioning Pattern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HBase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Hive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Pig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Sentimental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Mahout Recommendation 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Phoenix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Squirrel Integration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Neo4J Graph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 BI Visualization</a:t>
            </a:r>
          </a:p>
        </p:txBody>
      </p:sp>
    </p:spTree>
    <p:extLst>
      <p:ext uri="{BB962C8B-B14F-4D97-AF65-F5344CB8AC3E}">
        <p14:creationId xmlns:p14="http://schemas.microsoft.com/office/powerpoint/2010/main" val="4123178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11616" y="596348"/>
            <a:ext cx="8825658" cy="887895"/>
          </a:xfrm>
        </p:spPr>
        <p:txBody>
          <a:bodyPr/>
          <a:lstStyle/>
          <a:p>
            <a:r>
              <a:rPr lang="en-US" sz="2800" b="1" dirty="0"/>
              <a:t>MapReduce - Numerical Summarization Pattern – Calculating number of commits per user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48132" y="2795728"/>
            <a:ext cx="10098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Input Format: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1149213"/>
              </p:ext>
            </p:extLst>
          </p:nvPr>
        </p:nvGraphicFramePr>
        <p:xfrm>
          <a:off x="545355" y="3432299"/>
          <a:ext cx="11090050" cy="68272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058158">
                  <a:extLst>
                    <a:ext uri="{9D8B030D-6E8A-4147-A177-3AD203B41FA5}">
                      <a16:colId xmlns:a16="http://schemas.microsoft.com/office/drawing/2014/main" val="2912969580"/>
                    </a:ext>
                  </a:extLst>
                </a:gridCol>
                <a:gridCol w="927652">
                  <a:extLst>
                    <a:ext uri="{9D8B030D-6E8A-4147-A177-3AD203B41FA5}">
                      <a16:colId xmlns:a16="http://schemas.microsoft.com/office/drawing/2014/main" val="3999734359"/>
                    </a:ext>
                  </a:extLst>
                </a:gridCol>
                <a:gridCol w="927652">
                  <a:extLst>
                    <a:ext uri="{9D8B030D-6E8A-4147-A177-3AD203B41FA5}">
                      <a16:colId xmlns:a16="http://schemas.microsoft.com/office/drawing/2014/main" val="3513036837"/>
                    </a:ext>
                  </a:extLst>
                </a:gridCol>
                <a:gridCol w="940905">
                  <a:extLst>
                    <a:ext uri="{9D8B030D-6E8A-4147-A177-3AD203B41FA5}">
                      <a16:colId xmlns:a16="http://schemas.microsoft.com/office/drawing/2014/main" val="2265926116"/>
                    </a:ext>
                  </a:extLst>
                </a:gridCol>
                <a:gridCol w="1086678">
                  <a:extLst>
                    <a:ext uri="{9D8B030D-6E8A-4147-A177-3AD203B41FA5}">
                      <a16:colId xmlns:a16="http://schemas.microsoft.com/office/drawing/2014/main" val="4159483839"/>
                    </a:ext>
                  </a:extLst>
                </a:gridCol>
                <a:gridCol w="1378226">
                  <a:extLst>
                    <a:ext uri="{9D8B030D-6E8A-4147-A177-3AD203B41FA5}">
                      <a16:colId xmlns:a16="http://schemas.microsoft.com/office/drawing/2014/main" val="2510423008"/>
                    </a:ext>
                  </a:extLst>
                </a:gridCol>
                <a:gridCol w="1364974">
                  <a:extLst>
                    <a:ext uri="{9D8B030D-6E8A-4147-A177-3AD203B41FA5}">
                      <a16:colId xmlns:a16="http://schemas.microsoft.com/office/drawing/2014/main" val="3966255350"/>
                    </a:ext>
                  </a:extLst>
                </a:gridCol>
                <a:gridCol w="1391478">
                  <a:extLst>
                    <a:ext uri="{9D8B030D-6E8A-4147-A177-3AD203B41FA5}">
                      <a16:colId xmlns:a16="http://schemas.microsoft.com/office/drawing/2014/main" val="2593019718"/>
                    </a:ext>
                  </a:extLst>
                </a:gridCol>
                <a:gridCol w="1245705">
                  <a:extLst>
                    <a:ext uri="{9D8B030D-6E8A-4147-A177-3AD203B41FA5}">
                      <a16:colId xmlns:a16="http://schemas.microsoft.com/office/drawing/2014/main" val="904392512"/>
                    </a:ext>
                  </a:extLst>
                </a:gridCol>
                <a:gridCol w="768622">
                  <a:extLst>
                    <a:ext uri="{9D8B030D-6E8A-4147-A177-3AD203B41FA5}">
                      <a16:colId xmlns:a16="http://schemas.microsoft.com/office/drawing/2014/main" val="1756671995"/>
                    </a:ext>
                  </a:extLst>
                </a:gridCol>
              </a:tblGrid>
              <a:tr h="682728">
                <a:tc>
                  <a:txBody>
                    <a:bodyPr/>
                    <a:lstStyle/>
                    <a:p>
                      <a:r>
                        <a:rPr lang="en-US" sz="1800" dirty="0"/>
                        <a:t>commit hash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parent hash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Author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Author 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Author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Committer</a:t>
                      </a:r>
                      <a:r>
                        <a:rPr lang="en-US" baseline="0" dirty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Committer 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Committer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Body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75738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848135" y="4316775"/>
            <a:ext cx="100981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Output:</a:t>
            </a:r>
          </a:p>
          <a:p>
            <a:endParaRPr 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48133" y="1701428"/>
            <a:ext cx="1009815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</a:p>
          <a:p>
            <a:r>
              <a:rPr lang="en-US" sz="2400" dirty="0"/>
              <a:t>Number of Commits on the repository per User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7476329"/>
              </p:ext>
            </p:extLst>
          </p:nvPr>
        </p:nvGraphicFramePr>
        <p:xfrm>
          <a:off x="848133" y="4982093"/>
          <a:ext cx="3663764" cy="8886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7" name="Packager Shell Object" showAsIcon="1" r:id="rId3" imgW="2021760" imgH="491040" progId="Package">
                  <p:embed/>
                </p:oleObj>
              </mc:Choice>
              <mc:Fallback>
                <p:oleObj name="Packager Shell Object" showAsIcon="1" r:id="rId3" imgW="202176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8133" y="4982093"/>
                        <a:ext cx="3663764" cy="8886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3577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/>
          <p:cNvSpPr>
            <a:spLocks noGrp="1"/>
          </p:cNvSpPr>
          <p:nvPr>
            <p:ph type="ctrTitle"/>
          </p:nvPr>
        </p:nvSpPr>
        <p:spPr>
          <a:xfrm>
            <a:off x="545355" y="463828"/>
            <a:ext cx="8825658" cy="609600"/>
          </a:xfrm>
        </p:spPr>
        <p:txBody>
          <a:bodyPr>
            <a:normAutofit fontScale="90000"/>
          </a:bodyPr>
          <a:lstStyle/>
          <a:p>
            <a:r>
              <a:rPr lang="en-US" sz="2800" b="1" dirty="0"/>
              <a:t>MapReduce Chaining of Numerical Summarization Pattern and Top K Pattern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48134" y="2885060"/>
            <a:ext cx="10098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Input Format: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2301936"/>
              </p:ext>
            </p:extLst>
          </p:nvPr>
        </p:nvGraphicFramePr>
        <p:xfrm>
          <a:off x="545355" y="3432299"/>
          <a:ext cx="11090050" cy="68272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058158">
                  <a:extLst>
                    <a:ext uri="{9D8B030D-6E8A-4147-A177-3AD203B41FA5}">
                      <a16:colId xmlns:a16="http://schemas.microsoft.com/office/drawing/2014/main" val="2912969580"/>
                    </a:ext>
                  </a:extLst>
                </a:gridCol>
                <a:gridCol w="927652">
                  <a:extLst>
                    <a:ext uri="{9D8B030D-6E8A-4147-A177-3AD203B41FA5}">
                      <a16:colId xmlns:a16="http://schemas.microsoft.com/office/drawing/2014/main" val="3999734359"/>
                    </a:ext>
                  </a:extLst>
                </a:gridCol>
                <a:gridCol w="927652">
                  <a:extLst>
                    <a:ext uri="{9D8B030D-6E8A-4147-A177-3AD203B41FA5}">
                      <a16:colId xmlns:a16="http://schemas.microsoft.com/office/drawing/2014/main" val="3513036837"/>
                    </a:ext>
                  </a:extLst>
                </a:gridCol>
                <a:gridCol w="940905">
                  <a:extLst>
                    <a:ext uri="{9D8B030D-6E8A-4147-A177-3AD203B41FA5}">
                      <a16:colId xmlns:a16="http://schemas.microsoft.com/office/drawing/2014/main" val="2265926116"/>
                    </a:ext>
                  </a:extLst>
                </a:gridCol>
                <a:gridCol w="1086678">
                  <a:extLst>
                    <a:ext uri="{9D8B030D-6E8A-4147-A177-3AD203B41FA5}">
                      <a16:colId xmlns:a16="http://schemas.microsoft.com/office/drawing/2014/main" val="4159483839"/>
                    </a:ext>
                  </a:extLst>
                </a:gridCol>
                <a:gridCol w="1378226">
                  <a:extLst>
                    <a:ext uri="{9D8B030D-6E8A-4147-A177-3AD203B41FA5}">
                      <a16:colId xmlns:a16="http://schemas.microsoft.com/office/drawing/2014/main" val="2510423008"/>
                    </a:ext>
                  </a:extLst>
                </a:gridCol>
                <a:gridCol w="1364974">
                  <a:extLst>
                    <a:ext uri="{9D8B030D-6E8A-4147-A177-3AD203B41FA5}">
                      <a16:colId xmlns:a16="http://schemas.microsoft.com/office/drawing/2014/main" val="3966255350"/>
                    </a:ext>
                  </a:extLst>
                </a:gridCol>
                <a:gridCol w="1391478">
                  <a:extLst>
                    <a:ext uri="{9D8B030D-6E8A-4147-A177-3AD203B41FA5}">
                      <a16:colId xmlns:a16="http://schemas.microsoft.com/office/drawing/2014/main" val="2593019718"/>
                    </a:ext>
                  </a:extLst>
                </a:gridCol>
                <a:gridCol w="1245705">
                  <a:extLst>
                    <a:ext uri="{9D8B030D-6E8A-4147-A177-3AD203B41FA5}">
                      <a16:colId xmlns:a16="http://schemas.microsoft.com/office/drawing/2014/main" val="904392512"/>
                    </a:ext>
                  </a:extLst>
                </a:gridCol>
                <a:gridCol w="768622">
                  <a:extLst>
                    <a:ext uri="{9D8B030D-6E8A-4147-A177-3AD203B41FA5}">
                      <a16:colId xmlns:a16="http://schemas.microsoft.com/office/drawing/2014/main" val="1756671995"/>
                    </a:ext>
                  </a:extLst>
                </a:gridCol>
              </a:tblGrid>
              <a:tr h="682728">
                <a:tc>
                  <a:txBody>
                    <a:bodyPr/>
                    <a:lstStyle/>
                    <a:p>
                      <a:r>
                        <a:rPr lang="en-US" sz="1800" dirty="0"/>
                        <a:t>commit hash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parent hash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Author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Author 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Author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Committer</a:t>
                      </a:r>
                      <a:r>
                        <a:rPr lang="en-US" baseline="0" dirty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Committer 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Committer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Body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75738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848135" y="4316775"/>
            <a:ext cx="10098157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Output:</a:t>
            </a:r>
          </a:p>
          <a:p>
            <a:r>
              <a:rPr lang="en-US" dirty="0"/>
              <a:t>Linus Torvalds		22523</a:t>
            </a:r>
          </a:p>
          <a:p>
            <a:r>
              <a:rPr lang="en-US" dirty="0"/>
              <a:t>David S. Miller		8485</a:t>
            </a:r>
          </a:p>
          <a:p>
            <a:r>
              <a:rPr lang="en-US" dirty="0"/>
              <a:t>Mark Brown		6690</a:t>
            </a:r>
          </a:p>
          <a:p>
            <a:r>
              <a:rPr lang="en-US" dirty="0"/>
              <a:t>Takashi Iwai		6028</a:t>
            </a:r>
          </a:p>
          <a:p>
            <a:r>
              <a:rPr lang="en-US" dirty="0"/>
              <a:t>H Hartley Sweeten		5931</a:t>
            </a:r>
          </a:p>
          <a:p>
            <a:endParaRPr lang="en-US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848133" y="1701428"/>
            <a:ext cx="1009815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</a:p>
          <a:p>
            <a:r>
              <a:rPr lang="en-US" sz="2400" dirty="0"/>
              <a:t>Find the top 5 committers for this repository</a:t>
            </a:r>
          </a:p>
        </p:txBody>
      </p:sp>
    </p:spTree>
    <p:extLst>
      <p:ext uri="{BB962C8B-B14F-4D97-AF65-F5344CB8AC3E}">
        <p14:creationId xmlns:p14="http://schemas.microsoft.com/office/powerpoint/2010/main" val="493451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558607" y="539081"/>
            <a:ext cx="8825658" cy="609600"/>
          </a:xfrm>
        </p:spPr>
        <p:txBody>
          <a:bodyPr>
            <a:normAutofit fontScale="90000"/>
          </a:bodyPr>
          <a:lstStyle/>
          <a:p>
            <a:r>
              <a:rPr lang="en-US" sz="2800" b="1" dirty="0"/>
              <a:t>MapReduce Filtering Pattern – Distributed Grep</a:t>
            </a:r>
            <a:br>
              <a:rPr lang="en-US" sz="2800" dirty="0"/>
            </a:b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68619" y="1219202"/>
            <a:ext cx="10098157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</a:p>
          <a:p>
            <a:r>
              <a:rPr lang="en-US" sz="2400" dirty="0"/>
              <a:t>Find the commits that resolved Defects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8619" y="2111754"/>
            <a:ext cx="10098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Input Format: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2133292"/>
              </p:ext>
            </p:extLst>
          </p:nvPr>
        </p:nvGraphicFramePr>
        <p:xfrm>
          <a:off x="558607" y="2776017"/>
          <a:ext cx="11090050" cy="68272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058158">
                  <a:extLst>
                    <a:ext uri="{9D8B030D-6E8A-4147-A177-3AD203B41FA5}">
                      <a16:colId xmlns:a16="http://schemas.microsoft.com/office/drawing/2014/main" val="2912969580"/>
                    </a:ext>
                  </a:extLst>
                </a:gridCol>
                <a:gridCol w="927652">
                  <a:extLst>
                    <a:ext uri="{9D8B030D-6E8A-4147-A177-3AD203B41FA5}">
                      <a16:colId xmlns:a16="http://schemas.microsoft.com/office/drawing/2014/main" val="3999734359"/>
                    </a:ext>
                  </a:extLst>
                </a:gridCol>
                <a:gridCol w="927652">
                  <a:extLst>
                    <a:ext uri="{9D8B030D-6E8A-4147-A177-3AD203B41FA5}">
                      <a16:colId xmlns:a16="http://schemas.microsoft.com/office/drawing/2014/main" val="3513036837"/>
                    </a:ext>
                  </a:extLst>
                </a:gridCol>
                <a:gridCol w="940905">
                  <a:extLst>
                    <a:ext uri="{9D8B030D-6E8A-4147-A177-3AD203B41FA5}">
                      <a16:colId xmlns:a16="http://schemas.microsoft.com/office/drawing/2014/main" val="2265926116"/>
                    </a:ext>
                  </a:extLst>
                </a:gridCol>
                <a:gridCol w="1086678">
                  <a:extLst>
                    <a:ext uri="{9D8B030D-6E8A-4147-A177-3AD203B41FA5}">
                      <a16:colId xmlns:a16="http://schemas.microsoft.com/office/drawing/2014/main" val="4159483839"/>
                    </a:ext>
                  </a:extLst>
                </a:gridCol>
                <a:gridCol w="1378226">
                  <a:extLst>
                    <a:ext uri="{9D8B030D-6E8A-4147-A177-3AD203B41FA5}">
                      <a16:colId xmlns:a16="http://schemas.microsoft.com/office/drawing/2014/main" val="2510423008"/>
                    </a:ext>
                  </a:extLst>
                </a:gridCol>
                <a:gridCol w="1364974">
                  <a:extLst>
                    <a:ext uri="{9D8B030D-6E8A-4147-A177-3AD203B41FA5}">
                      <a16:colId xmlns:a16="http://schemas.microsoft.com/office/drawing/2014/main" val="3966255350"/>
                    </a:ext>
                  </a:extLst>
                </a:gridCol>
                <a:gridCol w="1391478">
                  <a:extLst>
                    <a:ext uri="{9D8B030D-6E8A-4147-A177-3AD203B41FA5}">
                      <a16:colId xmlns:a16="http://schemas.microsoft.com/office/drawing/2014/main" val="2593019718"/>
                    </a:ext>
                  </a:extLst>
                </a:gridCol>
                <a:gridCol w="1245705">
                  <a:extLst>
                    <a:ext uri="{9D8B030D-6E8A-4147-A177-3AD203B41FA5}">
                      <a16:colId xmlns:a16="http://schemas.microsoft.com/office/drawing/2014/main" val="904392512"/>
                    </a:ext>
                  </a:extLst>
                </a:gridCol>
                <a:gridCol w="768622">
                  <a:extLst>
                    <a:ext uri="{9D8B030D-6E8A-4147-A177-3AD203B41FA5}">
                      <a16:colId xmlns:a16="http://schemas.microsoft.com/office/drawing/2014/main" val="1756671995"/>
                    </a:ext>
                  </a:extLst>
                </a:gridCol>
              </a:tblGrid>
              <a:tr h="682728">
                <a:tc>
                  <a:txBody>
                    <a:bodyPr/>
                    <a:lstStyle/>
                    <a:p>
                      <a:r>
                        <a:rPr lang="en-US" sz="1800" dirty="0"/>
                        <a:t>commit hash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parent hash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Author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Author 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Author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Committer</a:t>
                      </a:r>
                      <a:r>
                        <a:rPr lang="en-US" baseline="0" dirty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Committer 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Committer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Body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757380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68619" y="3527454"/>
            <a:ext cx="1009815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Output:</a:t>
            </a:r>
          </a:p>
          <a:p>
            <a:r>
              <a:rPr lang="en-US" dirty="0"/>
              <a:t>000a7d66ec30898f46869be01ab8205b056385d0	Patrick </a:t>
            </a:r>
            <a:r>
              <a:rPr lang="en-US" dirty="0" err="1"/>
              <a:t>Palka</a:t>
            </a:r>
            <a:r>
              <a:rPr lang="en-US" dirty="0"/>
              <a:t> 0097875bd41528922fb3bb5f348c53f17e00e2fd		Eric W. </a:t>
            </a:r>
            <a:r>
              <a:rPr lang="en-US" dirty="0" err="1"/>
              <a:t>Biederman</a:t>
            </a:r>
            <a:r>
              <a:rPr lang="en-US" dirty="0"/>
              <a:t> 00a537b8204c7360852379b4d56adbeedecc9bb9	Andrew Vasquez 06cf35f903aa6da0cc8d9f81e9bcd1f7e1b534bb		Myron Stowe 073a625f0b80fb7613220a56375b0f3d2831af1b		Joe Perches 07bedca29b0973f36a6b6db36936deed367164ed	Alex Chiang 0978e012cfbaca8bd312933e98cdea2d11778e11		Joe Perches</a:t>
            </a:r>
          </a:p>
          <a:p>
            <a:r>
              <a:rPr lang="en-US" sz="2800" dirty="0"/>
              <a:t>…..</a:t>
            </a:r>
          </a:p>
        </p:txBody>
      </p:sp>
    </p:spTree>
    <p:extLst>
      <p:ext uri="{BB962C8B-B14F-4D97-AF65-F5344CB8AC3E}">
        <p14:creationId xmlns:p14="http://schemas.microsoft.com/office/powerpoint/2010/main" val="3629432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>
            <a:spLocks noGrp="1"/>
          </p:cNvSpPr>
          <p:nvPr>
            <p:ph type="ctrTitle"/>
          </p:nvPr>
        </p:nvSpPr>
        <p:spPr>
          <a:xfrm>
            <a:off x="715607" y="331542"/>
            <a:ext cx="8825658" cy="609600"/>
          </a:xfrm>
        </p:spPr>
        <p:txBody>
          <a:bodyPr>
            <a:normAutofit fontScale="90000"/>
          </a:bodyPr>
          <a:lstStyle/>
          <a:p>
            <a:r>
              <a:rPr lang="en-US" sz="2800" b="1" dirty="0"/>
              <a:t>MapReduce Summarization Pattern – Counting with Counters</a:t>
            </a:r>
            <a:br>
              <a:rPr lang="en-US" sz="2800" dirty="0"/>
            </a:br>
            <a:endParaRPr 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15606" y="776162"/>
            <a:ext cx="100981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Use Case:</a:t>
            </a:r>
          </a:p>
          <a:p>
            <a:r>
              <a:rPr lang="en-US" dirty="0"/>
              <a:t>Counting the number of Events such as Create Event, Fork Event, Issue Comment Event, Push Event and Watch Event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3181225"/>
              </p:ext>
            </p:extLst>
          </p:nvPr>
        </p:nvGraphicFramePr>
        <p:xfrm>
          <a:off x="715608" y="5739955"/>
          <a:ext cx="2146862" cy="10284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3" name="Packager Shell Object" showAsIcon="1" r:id="rId3" imgW="1024560" imgH="491040" progId="Package">
                  <p:embed/>
                </p:oleObj>
              </mc:Choice>
              <mc:Fallback>
                <p:oleObj name="Packager Shell Object" showAsIcon="1" r:id="rId3" imgW="102456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5608" y="5739955"/>
                        <a:ext cx="2146862" cy="10284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15607" y="5216735"/>
            <a:ext cx="100981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Output: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5605" y="1903842"/>
            <a:ext cx="10098157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Input Format: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{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"id": "5655789255",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"type": "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ForkEvent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",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"actor": {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  "id": 817874,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  "login": "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imirkin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",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  "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display_login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": "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imirkin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",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  "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gravatar_id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": "",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  "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url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": "https://api.github.com/users/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imirkin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",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  "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</a:rPr>
              <a:t>avatar_url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": "https://avatars.githubusercontent.com/u/817874?"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4115320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1122</TotalTime>
  <Words>1192</Words>
  <Application>Microsoft Office PowerPoint</Application>
  <PresentationFormat>Widescreen</PresentationFormat>
  <Paragraphs>261</Paragraphs>
  <Slides>25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Package</vt:lpstr>
      <vt:lpstr>INFO7275 38035 Advanced Database Management Systems SECTION 01 - Spring 2017</vt:lpstr>
      <vt:lpstr>PowerPoint Presentation</vt:lpstr>
      <vt:lpstr>PowerPoint Presentation</vt:lpstr>
      <vt:lpstr>Why this dataset?</vt:lpstr>
      <vt:lpstr>Implemented</vt:lpstr>
      <vt:lpstr>MapReduce - Numerical Summarization Pattern – Calculating number of commits per user</vt:lpstr>
      <vt:lpstr>MapReduce Chaining of Numerical Summarization Pattern and Top K Pattern </vt:lpstr>
      <vt:lpstr>MapReduce Filtering Pattern – Distributed Grep </vt:lpstr>
      <vt:lpstr>MapReduce Summarization Pattern – Counting with Counters </vt:lpstr>
      <vt:lpstr>MapReduce Data Organization Pattern – Partitioning Pattern</vt:lpstr>
      <vt:lpstr>HBase Analysis</vt:lpstr>
      <vt:lpstr>Hive Analysis</vt:lpstr>
      <vt:lpstr>Hive Analysis 1</vt:lpstr>
      <vt:lpstr>Hive Analysis 2</vt:lpstr>
      <vt:lpstr>Pig Analysis</vt:lpstr>
      <vt:lpstr>Pig Analysis 1</vt:lpstr>
      <vt:lpstr>Pig Analysis 2</vt:lpstr>
      <vt:lpstr>Sentimental Analysis</vt:lpstr>
      <vt:lpstr>Mahout Recommendation Engine</vt:lpstr>
      <vt:lpstr>Phoenix Analysis</vt:lpstr>
      <vt:lpstr>Phoenix Analysis</vt:lpstr>
      <vt:lpstr>SQuirrel Analysis</vt:lpstr>
      <vt:lpstr>Neo4j Analysis</vt:lpstr>
      <vt:lpstr>Neo4j Analysis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INFO7275 38035 Advanced Database Mgt Sys SEC 01 - Spring 2017</dc:title>
  <dc:creator>Piyush Saxena</dc:creator>
  <cp:lastModifiedBy>Piyush Saxena</cp:lastModifiedBy>
  <cp:revision>125</cp:revision>
  <dcterms:created xsi:type="dcterms:W3CDTF">2017-04-25T20:20:54Z</dcterms:created>
  <dcterms:modified xsi:type="dcterms:W3CDTF">2017-04-27T00:34:39Z</dcterms:modified>
</cp:coreProperties>
</file>

<file path=docProps/thumbnail.jpeg>
</file>